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5" r:id="rId3"/>
    <p:sldId id="266" r:id="rId4"/>
    <p:sldId id="258" r:id="rId5"/>
    <p:sldId id="264" r:id="rId6"/>
    <p:sldId id="259" r:id="rId7"/>
    <p:sldId id="290" r:id="rId8"/>
    <p:sldId id="305" r:id="rId9"/>
    <p:sldId id="306" r:id="rId10"/>
    <p:sldId id="282" r:id="rId11"/>
    <p:sldId id="307" r:id="rId12"/>
    <p:sldId id="308" r:id="rId13"/>
    <p:sldId id="309" r:id="rId14"/>
    <p:sldId id="295" r:id="rId15"/>
    <p:sldId id="296" r:id="rId16"/>
    <p:sldId id="304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5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D0A1A-CFB4-4137-A5A2-27493E32FB54}" type="datetimeFigureOut">
              <a:rPr lang="en-US" smtClean="0"/>
              <a:t>26-Apr-19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9BE96-C1D1-4BF7-883D-6DCB02BBF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5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2767CE-FD8F-4770-A109-13E7C2BA52B4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645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each.com/teaching-special-e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.ie/en/The-Education-System/Special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4550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/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systems / settings for the special children.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Segregation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should be separate institutions for the special and normal children.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Disabled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of all ages and/or those learners with 'Special Educational Needs' labels being placed in any form of segregated education setting. This tends to force disabled people to lead a separate life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Separate special school, college or separate unit within school/college or on separate segregated courses within mainstream education settings.</a:t>
            </a:r>
          </a:p>
        </p:txBody>
      </p:sp>
    </p:spTree>
    <p:extLst>
      <p:ext uri="{BB962C8B-B14F-4D97-AF65-F5344CB8AC3E}">
        <p14:creationId xmlns:p14="http://schemas.microsoft.com/office/powerpoint/2010/main" val="425264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practice of educating students special needs in class with non-disabled students during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time period based on their skills. </a:t>
            </a:r>
          </a:p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to placing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special-needs children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least restrictive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environment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classroom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1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child with learning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in reading, for example, could be put in a special class for reading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rest of the school day, the least restrictive environment might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regular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classroom.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a child had reading and math challenges, he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could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be placed with regular-education children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education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art, music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studies, and science.</a:t>
            </a:r>
          </a:p>
        </p:txBody>
      </p:sp>
    </p:spTree>
    <p:extLst>
      <p:ext uri="{BB962C8B-B14F-4D97-AF65-F5344CB8AC3E}">
        <p14:creationId xmlns:p14="http://schemas.microsoft.com/office/powerpoint/2010/main" val="20478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involve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putting a child full-time in 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involve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placing a child full-time in a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classroom.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short,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refers to putting students who qualify for special education into the regular education class for certain work.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the mainstreaming only includes music, library, science, social studies and other such classes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		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Excluding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not admitting other things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Restricted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person, group, or area concerned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with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access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</a:p>
          <a:p>
            <a:pPr marL="0" indent="0" algn="just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opposite of inclusion.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type of children are excluded from the schools.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study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home or in informal ways.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600" b="1" smtClean="0"/>
          </a:p>
          <a:p>
            <a:pPr marL="0" indent="0" algn="ctr">
              <a:buNone/>
            </a:pPr>
            <a:r>
              <a:rPr lang="en-US" sz="6600" b="1" smtClean="0"/>
              <a:t>Thanks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7352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Inclusive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include the special education with normal children. </a:t>
            </a:r>
          </a:p>
          <a:p>
            <a:pPr algn="just"/>
            <a:r>
              <a:rPr lang="en-US" dirty="0"/>
              <a:t>Special children spent at least half or more than half with non-disabled students. </a:t>
            </a:r>
          </a:p>
          <a:p>
            <a:pPr algn="just"/>
            <a:r>
              <a:rPr lang="en-US" dirty="0" smtClean="0"/>
              <a:t>Special </a:t>
            </a:r>
            <a:r>
              <a:rPr lang="en-US" dirty="0"/>
              <a:t>classes, separate schools, and removing disabled </a:t>
            </a:r>
            <a:r>
              <a:rPr lang="en-US" dirty="0" smtClean="0"/>
              <a:t>children from </a:t>
            </a:r>
            <a:r>
              <a:rPr lang="en-US" dirty="0"/>
              <a:t>the regular educational environment can occur only if the nature of the </a:t>
            </a:r>
            <a:r>
              <a:rPr lang="en-US" dirty="0" smtClean="0"/>
              <a:t>disability is </a:t>
            </a:r>
            <a:r>
              <a:rPr lang="en-US" dirty="0"/>
              <a:t>such that a regular education class with the use of supplementary aids and </a:t>
            </a:r>
            <a:r>
              <a:rPr lang="en-US" dirty="0" smtClean="0"/>
              <a:t>services cannot </a:t>
            </a:r>
            <a:r>
              <a:rPr lang="en-US" dirty="0"/>
              <a:t>be achieved satisfactorily.</a:t>
            </a:r>
          </a:p>
        </p:txBody>
      </p:sp>
    </p:spTree>
    <p:extLst>
      <p:ext uri="{BB962C8B-B14F-4D97-AF65-F5344CB8AC3E}">
        <p14:creationId xmlns:p14="http://schemas.microsoft.com/office/powerpoint/2010/main" val="3356720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Inclusion is the full acceptance of all students and leads to a sense </a:t>
            </a:r>
            <a:r>
              <a:rPr lang="en-US" dirty="0" smtClean="0"/>
              <a:t>of belonging </a:t>
            </a:r>
            <a:r>
              <a:rPr lang="en-US" dirty="0"/>
              <a:t>within the classroom </a:t>
            </a:r>
            <a:r>
              <a:rPr lang="en-US" dirty="0" smtClean="0"/>
              <a:t>community.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Inclusion </a:t>
            </a:r>
            <a:r>
              <a:rPr lang="en-US" dirty="0"/>
              <a:t>ensure educational equity and participation by all.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20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According to the concept of inclusion, </a:t>
            </a:r>
            <a:r>
              <a:rPr lang="en-US" dirty="0" smtClean="0"/>
              <a:t>special education </a:t>
            </a:r>
            <a:r>
              <a:rPr lang="en-US" dirty="0"/>
              <a:t>students should attend their home school with their age and grade peers</a:t>
            </a:r>
            <a:r>
              <a:rPr lang="en-US" dirty="0" smtClean="0"/>
              <a:t>, all </a:t>
            </a:r>
            <a:r>
              <a:rPr lang="en-US" dirty="0"/>
              <a:t>day, in the regular education classroom rather than being pulled out of </a:t>
            </a:r>
            <a:r>
              <a:rPr lang="en-US" dirty="0" smtClean="0"/>
              <a:t>regular classrooms </a:t>
            </a:r>
            <a:r>
              <a:rPr lang="en-US" dirty="0"/>
              <a:t>to receive special services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This is in accordance with the regular </a:t>
            </a:r>
            <a:r>
              <a:rPr lang="en-US" dirty="0" smtClean="0"/>
              <a:t>education initiative </a:t>
            </a:r>
            <a:r>
              <a:rPr lang="en-US" dirty="0"/>
              <a:t>(REI), a position held by some special educators that students with </a:t>
            </a:r>
            <a:r>
              <a:rPr lang="en-US" dirty="0" smtClean="0"/>
              <a:t>dis</a:t>
            </a:r>
            <a:r>
              <a:rPr lang="en-US" dirty="0"/>
              <a:t>abilities should be served exclusively in regular education classrooms and should </a:t>
            </a:r>
            <a:r>
              <a:rPr lang="en-US" dirty="0" smtClean="0"/>
              <a:t>not be </a:t>
            </a:r>
            <a:r>
              <a:rPr lang="en-US" dirty="0"/>
              <a:t>“pulled out” to attend special classes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inclusion system posits that support services should be brought to the </a:t>
            </a:r>
            <a:r>
              <a:rPr lang="en-US" dirty="0" smtClean="0"/>
              <a:t>child and </a:t>
            </a:r>
            <a:r>
              <a:rPr lang="en-US" dirty="0"/>
              <a:t>presumes that the child will benefit from being in that class. Full inclusion </a:t>
            </a:r>
            <a:r>
              <a:rPr lang="en-US" dirty="0" smtClean="0"/>
              <a:t>connotes full-day </a:t>
            </a:r>
            <a:r>
              <a:rPr lang="en-US" dirty="0"/>
              <a:t>placement for </a:t>
            </a:r>
            <a:r>
              <a:rPr lang="en-US" dirty="0" smtClean="0"/>
              <a:t>all students</a:t>
            </a:r>
            <a:r>
              <a:rPr lang="en-US" dirty="0"/>
              <a:t>, regardless of handicapping condition.</a:t>
            </a:r>
          </a:p>
        </p:txBody>
      </p:sp>
    </p:spTree>
    <p:extLst>
      <p:ext uri="{BB962C8B-B14F-4D97-AF65-F5344CB8AC3E}">
        <p14:creationId xmlns:p14="http://schemas.microsoft.com/office/powerpoint/2010/main" val="71265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Special Education Programs"/>
              </a:rPr>
              <a:t>Special Education programs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designed for those students who are mentally, physically, socially and/or emotionally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disturb.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programs and services adapt content, teaching methodology and delivery instruction to meet the appropriate needs of each child. </a:t>
            </a:r>
          </a:p>
        </p:txBody>
      </p:sp>
    </p:spTree>
    <p:extLst>
      <p:ext uri="{BB962C8B-B14F-4D97-AF65-F5344CB8AC3E}">
        <p14:creationId xmlns:p14="http://schemas.microsoft.com/office/powerpoint/2010/main" val="18798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Inclusion is an effort to make sure students with disabilities go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school along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their friends and neighbors while also receiving whatever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specially designed instruction and support” they need to achieve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standards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succeed as learners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Inclusion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not the same 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mainstreaming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integration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Mainstreaming attempts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move students from special education classrooms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regular education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classrooms only in situations where they are able to keep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 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their typically developing peers without specially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designed instruction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support.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provides only “part-time” inclusion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prevents the students from becoming full members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classroom community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4817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National Center on Educational Restructuring and </a:t>
            </a:r>
            <a:r>
              <a:rPr lang="en-US" dirty="0" smtClean="0"/>
              <a:t>Inclusion developed </a:t>
            </a:r>
            <a:r>
              <a:rPr lang="en-US" dirty="0"/>
              <a:t>the following working definition of inclusive education:</a:t>
            </a:r>
          </a:p>
          <a:p>
            <a:pPr algn="just"/>
            <a:r>
              <a:rPr lang="en-US" dirty="0"/>
              <a:t>“Providing to all students, including those with </a:t>
            </a:r>
            <a:r>
              <a:rPr lang="en-US" dirty="0" smtClean="0"/>
              <a:t>significant disabilities</a:t>
            </a:r>
            <a:r>
              <a:rPr lang="en-US" dirty="0"/>
              <a:t>, equitable opportunities to receive effective </a:t>
            </a:r>
            <a:r>
              <a:rPr lang="en-US" dirty="0" smtClean="0"/>
              <a:t>educational services</a:t>
            </a:r>
            <a:r>
              <a:rPr lang="en-US" dirty="0"/>
              <a:t>, with the needed supplementary aids and support </a:t>
            </a:r>
            <a:r>
              <a:rPr lang="en-US"/>
              <a:t>services</a:t>
            </a:r>
            <a:r>
              <a:rPr lang="en-US" smtClean="0"/>
              <a:t>, in </a:t>
            </a:r>
            <a:r>
              <a:rPr lang="en-US" dirty="0"/>
              <a:t>age appropriate classrooms </a:t>
            </a:r>
            <a:r>
              <a:rPr lang="en-US"/>
              <a:t>in </a:t>
            </a:r>
            <a:r>
              <a:rPr lang="en-US" smtClean="0"/>
              <a:t>their neighborhood </a:t>
            </a:r>
            <a:r>
              <a:rPr lang="en-US" dirty="0"/>
              <a:t>schools, </a:t>
            </a:r>
            <a:r>
              <a:rPr lang="en-US" dirty="0" smtClean="0"/>
              <a:t>in order </a:t>
            </a:r>
            <a:r>
              <a:rPr lang="en-US" dirty="0"/>
              <a:t>to prepare students for productive lives as full </a:t>
            </a:r>
            <a:r>
              <a:rPr lang="en-US"/>
              <a:t>members </a:t>
            </a:r>
            <a:r>
              <a:rPr lang="en-US" smtClean="0"/>
              <a:t>of society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87197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All students, irrespective of their disability, should be educated in mainstream schools. That's what inclusive </a:t>
            </a:r>
            <a:r>
              <a:rPr lang="en-US" dirty="0" smtClean="0"/>
              <a:t>education means.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All </a:t>
            </a:r>
            <a:r>
              <a:rPr lang="en-US" dirty="0"/>
              <a:t>children, including those with disabilities and other special needs, are entitled to equity of educational </a:t>
            </a:r>
            <a:r>
              <a:rPr lang="en-US" dirty="0" smtClean="0"/>
              <a:t>opportunity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4287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Inclusive education is a process of increasing the participation of all </a:t>
            </a:r>
            <a:r>
              <a:rPr lang="en-US" dirty="0" smtClean="0"/>
              <a:t>students </a:t>
            </a:r>
            <a:r>
              <a:rPr lang="en-US" dirty="0"/>
              <a:t>in schools, including those with disabilities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Special </a:t>
            </a:r>
            <a:r>
              <a:rPr lang="en-US" dirty="0"/>
              <a:t>education evolved as a separate system of education for </a:t>
            </a:r>
            <a:r>
              <a:rPr lang="en-US" dirty="0" smtClean="0"/>
              <a:t>disabled </a:t>
            </a:r>
            <a:r>
              <a:rPr lang="en-US" dirty="0"/>
              <a:t>children outside the ‘mainstream’, based on the assumption </a:t>
            </a:r>
            <a:r>
              <a:rPr lang="en-US" dirty="0" smtClean="0"/>
              <a:t> that </a:t>
            </a:r>
            <a:r>
              <a:rPr lang="en-US" dirty="0"/>
              <a:t>disabled children had needs which could not be addressed </a:t>
            </a:r>
            <a:r>
              <a:rPr lang="en-US" dirty="0" smtClean="0"/>
              <a:t>within </a:t>
            </a:r>
            <a:r>
              <a:rPr lang="en-US" dirty="0"/>
              <a:t>mainstream schools. Special education exists all over the </a:t>
            </a:r>
            <a:r>
              <a:rPr lang="en-US" dirty="0" smtClean="0"/>
              <a:t>world </a:t>
            </a:r>
            <a:r>
              <a:rPr lang="en-US" dirty="0"/>
              <a:t>in the form of day, or boarding, schools, and small units </a:t>
            </a:r>
            <a:r>
              <a:rPr lang="en-US" dirty="0" smtClean="0"/>
              <a:t>attached </a:t>
            </a:r>
            <a:r>
              <a:rPr lang="en-US" dirty="0"/>
              <a:t>to mainstream schools.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97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/>
              <a:t>In general, educational provision for children with special needs is made:</a:t>
            </a:r>
          </a:p>
          <a:p>
            <a:r>
              <a:rPr lang="en-US" dirty="0"/>
              <a:t>In special schools</a:t>
            </a:r>
            <a:r>
              <a:rPr lang="en-US" dirty="0" smtClean="0"/>
              <a:t>; (Segregated education)</a:t>
            </a:r>
            <a:endParaRPr lang="en-US" dirty="0"/>
          </a:p>
          <a:p>
            <a:r>
              <a:rPr lang="en-US" dirty="0"/>
              <a:t>In special classes attached to ordinary schools; in mainstream classes.</a:t>
            </a:r>
          </a:p>
          <a:p>
            <a:r>
              <a:rPr lang="en-US" dirty="0" smtClean="0"/>
              <a:t>In </a:t>
            </a:r>
            <a:r>
              <a:rPr lang="en-US" dirty="0"/>
              <a:t>integrated settings </a:t>
            </a:r>
          </a:p>
          <a:p>
            <a:r>
              <a:rPr lang="en-US" dirty="0" smtClean="0"/>
              <a:t>Inclusive schools</a:t>
            </a:r>
            <a:endParaRPr lang="en-US" dirty="0"/>
          </a:p>
          <a:p>
            <a:endParaRPr lang="en-US" sz="2400" dirty="0" smtClean="0">
              <a:hlinkClick r:id="rId2"/>
            </a:endParaRP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www.education.ie/en/The-Education-System/Special-</a:t>
            </a:r>
            <a:r>
              <a:rPr lang="en-US" sz="2400" dirty="0" smtClean="0"/>
              <a:t> Education</a:t>
            </a:r>
            <a:r>
              <a:rPr lang="en-US" sz="2400" dirty="0"/>
              <a:t>/#</a:t>
            </a:r>
            <a:r>
              <a:rPr lang="en-US" sz="2400" dirty="0" smtClean="0"/>
              <a:t>sthash.DsI3wTb7.dpuf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737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education, some special infrastructure is needed.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requires following three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elements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teachers, educationists,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physiotherapists etc. </a:t>
            </a:r>
          </a:p>
          <a:p>
            <a:pPr lvl="1"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curriculum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for students with different disabilities.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building features, study places, material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equipment's etc.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7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Segregation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(Special Schools)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Mainstreaming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9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6482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is the educational practice of educating children with disabilities in classrooms with children without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disabilities.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 algn="just"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2" name="Rectangle 6"/>
          <p:cNvSpPr>
            <a:spLocks noRot="1" noChangeArrowheads="1"/>
          </p:cNvSpPr>
          <p:nvPr/>
        </p:nvSpPr>
        <p:spPr bwMode="auto">
          <a:xfrm>
            <a:off x="228600" y="4114800"/>
            <a:ext cx="85407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36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06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system rejects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use of special schools or classrooms to separate students with disabilities from students without disabilities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education is about how we develop and design our schools, classrooms, programs and activities so that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students learn and participate together.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Inclusive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means that all students attend and are welcomed by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schools.</a:t>
            </a:r>
          </a:p>
          <a:p>
            <a:pPr marL="3657600" lvl="8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disabled children learning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they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schools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focus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quality of learning). </a:t>
            </a:r>
            <a:endParaRPr lang="en-US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inclusive education the system is expected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change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 recognizes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all children are different, and that the school and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education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need to change in order to meet the individual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needs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all  learners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with and without impairments. </a:t>
            </a:r>
          </a:p>
        </p:txBody>
      </p:sp>
    </p:spTree>
    <p:extLst>
      <p:ext uri="{BB962C8B-B14F-4D97-AF65-F5344CB8AC3E}">
        <p14:creationId xmlns:p14="http://schemas.microsoft.com/office/powerpoint/2010/main" val="39604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Integrated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is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disabled children going to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schools.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i.e.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focus is on attendance rates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education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child’s problems 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as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of the child not of the teachers or system. 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example, a deaf child may wear a hearing-aid and be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learn to talk in order to fit in. But the teachers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other  children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not expected to learn sign language, or other forms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with learning difficulties is expected to pass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 in order to progress through school, otherwise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s/he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repeat the class, or be forced to drop out. </a:t>
            </a:r>
          </a:p>
        </p:txBody>
      </p:sp>
    </p:spTree>
    <p:extLst>
      <p:ext uri="{BB962C8B-B14F-4D97-AF65-F5344CB8AC3E}">
        <p14:creationId xmlns:p14="http://schemas.microsoft.com/office/powerpoint/2010/main" val="219826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person are being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placed in mainstream education settings with some adaptations and resources, but on condition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should fit their self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pre-existing structures, attitudes and an unaltered environment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The child is required to "fit in" to what already exists in the school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1259</Words>
  <Application>Microsoft Office PowerPoint</Application>
  <PresentationFormat>On-screen Show (4:3)</PresentationFormat>
  <Paragraphs>97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Special Education System / Educational systems / settings for the special children. </vt:lpstr>
      <vt:lpstr>Introduction:</vt:lpstr>
      <vt:lpstr>SPECIAL EDUCATION:</vt:lpstr>
      <vt:lpstr>PowerPoint Presentation</vt:lpstr>
      <vt:lpstr>Inclusive Education</vt:lpstr>
      <vt:lpstr>Cont…..</vt:lpstr>
      <vt:lpstr>Cont…</vt:lpstr>
      <vt:lpstr>Integration</vt:lpstr>
      <vt:lpstr>Cont…</vt:lpstr>
      <vt:lpstr>PowerPoint Presentation</vt:lpstr>
      <vt:lpstr>Mainstreaming:</vt:lpstr>
      <vt:lpstr>Cont…</vt:lpstr>
      <vt:lpstr>Cont…</vt:lpstr>
      <vt:lpstr>Exclusive </vt:lpstr>
      <vt:lpstr>Exclusive Edu:</vt:lpstr>
      <vt:lpstr>PowerPoint Presentation</vt:lpstr>
      <vt:lpstr>Inclusive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Faiq Shah</dc:creator>
  <cp:lastModifiedBy>zohaib shah</cp:lastModifiedBy>
  <cp:revision>403</cp:revision>
  <dcterms:created xsi:type="dcterms:W3CDTF">2006-08-16T00:00:00Z</dcterms:created>
  <dcterms:modified xsi:type="dcterms:W3CDTF">2019-04-26T03:44:25Z</dcterms:modified>
</cp:coreProperties>
</file>